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68" r:id="rId3"/>
    <p:sldId id="289" r:id="rId4"/>
    <p:sldId id="298" r:id="rId5"/>
    <p:sldId id="290" r:id="rId6"/>
    <p:sldId id="304" r:id="rId7"/>
    <p:sldId id="292" r:id="rId8"/>
    <p:sldId id="294" r:id="rId9"/>
    <p:sldId id="270" r:id="rId10"/>
    <p:sldId id="271" r:id="rId11"/>
    <p:sldId id="272" r:id="rId12"/>
    <p:sldId id="273" r:id="rId13"/>
    <p:sldId id="278" r:id="rId14"/>
    <p:sldId id="291" r:id="rId15"/>
    <p:sldId id="274" r:id="rId16"/>
    <p:sldId id="267" r:id="rId17"/>
    <p:sldId id="286" r:id="rId18"/>
    <p:sldId id="258" r:id="rId19"/>
    <p:sldId id="303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2" d="100"/>
          <a:sy n="62" d="100"/>
        </p:scale>
        <p:origin x="93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9A64BE-CACF-4CEE-A925-28596A754FAC}" type="datetimeFigureOut">
              <a:rPr lang="en-GB" smtClean="0"/>
              <a:t>30/09/2017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116527-64FD-4ADC-8819-9BFA1E8A93F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0352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mo2016_powerpoint_standard_v2-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4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wmo2016_powerpoint_standard_v2-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931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901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3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454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727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12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509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84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mo2016_powerpoint_standard_v2-2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617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kevin.marsh@ecmwf.int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software.ecmwf.int/stash/projects/CDS/repos/checker/browse" TargetMode="External"/><Relationship Id="rId2" Type="http://schemas.openxmlformats.org/officeDocument/2006/relationships/hyperlink" Target="https://software.ecmwf.int/wiki/display/C3SS/NetCDF+Dataset+Design+Overview" TargetMode="Externa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software.ecmwf.int/stash/projects/CDS/repos/checker/browse" TargetMode="External"/><Relationship Id="rId3" Type="http://schemas.openxmlformats.org/officeDocument/2006/relationships/hyperlink" Target="https://www.ecmwf.int/" TargetMode="External"/><Relationship Id="rId7" Type="http://schemas.openxmlformats.org/officeDocument/2006/relationships/hyperlink" Target="https://software.ecmwf.int/wiki/display/C3SS/NetCDF+Dataset+Design+Overview" TargetMode="External"/><Relationship Id="rId2" Type="http://schemas.openxmlformats.org/officeDocument/2006/relationships/hyperlink" Target="https://climate.copernicus.eu/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software.ecmwf.int/wiki/display/C3SS/Guide+to+NetCDF+encoding+for+C3S+providers" TargetMode="External"/><Relationship Id="rId5" Type="http://schemas.openxmlformats.org/officeDocument/2006/relationships/hyperlink" Target="https://climate.copernicus.eu/climate-data-store" TargetMode="External"/><Relationship Id="rId4" Type="http://schemas.openxmlformats.org/officeDocument/2006/relationships/hyperlink" Target="https://software.ecmwf.int/wiki/display/DGOV/Metadata+recommendations+for+encoding+NetCDF+products+based+on+CF+convention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climate.copernicus.eu/climate-data-store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software.ecmwf.int/wiki/display/C3SS/Guide+to+NetCDF+encoding+for+C3S+providers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57200" y="838926"/>
            <a:ext cx="8229600" cy="42635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800" dirty="0">
                <a:solidFill>
                  <a:srgbClr val="000090"/>
                </a:solidFill>
              </a:rPr>
              <a:t>	</a:t>
            </a:r>
            <a:r>
              <a:rPr lang="en-GB" sz="4800" dirty="0" smtClean="0">
                <a:solidFill>
                  <a:srgbClr val="000090"/>
                </a:solidFill>
              </a:rPr>
              <a:t>Copernicus/C3S: </a:t>
            </a:r>
            <a:r>
              <a:rPr lang="en-GB" sz="4800" dirty="0">
                <a:solidFill>
                  <a:srgbClr val="000090"/>
                </a:solidFill>
              </a:rPr>
              <a:t>pulling together climate data, products and </a:t>
            </a:r>
            <a:r>
              <a:rPr lang="en-GB" sz="4800" dirty="0" smtClean="0">
                <a:solidFill>
                  <a:srgbClr val="000090"/>
                </a:solidFill>
              </a:rPr>
              <a:t>services</a:t>
            </a:r>
          </a:p>
          <a:p>
            <a:endParaRPr lang="en-GB" sz="4800" i="1" dirty="0">
              <a:solidFill>
                <a:srgbClr val="000090"/>
              </a:solidFill>
            </a:endParaRPr>
          </a:p>
          <a:p>
            <a:r>
              <a:rPr lang="en-US" sz="4100" i="1" dirty="0" smtClean="0">
                <a:solidFill>
                  <a:srgbClr val="000090"/>
                </a:solidFill>
              </a:rPr>
              <a:t>Kevin Marsh CDS/C3S</a:t>
            </a:r>
          </a:p>
          <a:p>
            <a:endParaRPr lang="en-US" sz="4100" i="1" dirty="0" smtClean="0">
              <a:solidFill>
                <a:srgbClr val="000090"/>
              </a:solidFill>
            </a:endParaRPr>
          </a:p>
          <a:p>
            <a:r>
              <a:rPr lang="en-US" sz="4100" i="1" dirty="0" smtClean="0">
                <a:solidFill>
                  <a:srgbClr val="000090"/>
                </a:solidFill>
              </a:rPr>
              <a:t>(on behalf of Cedric Bergeron, </a:t>
            </a:r>
            <a:r>
              <a:rPr lang="en-US" sz="4100" i="1" dirty="0" err="1" smtClean="0">
                <a:solidFill>
                  <a:srgbClr val="000090"/>
                </a:solidFill>
              </a:rPr>
              <a:t>Baudouin</a:t>
            </a:r>
            <a:r>
              <a:rPr lang="en-US" sz="4100" i="1" dirty="0" smtClean="0">
                <a:solidFill>
                  <a:srgbClr val="000090"/>
                </a:solidFill>
              </a:rPr>
              <a:t> </a:t>
            </a:r>
            <a:r>
              <a:rPr lang="en-US" sz="4100" i="1" dirty="0" err="1" smtClean="0">
                <a:solidFill>
                  <a:srgbClr val="000090"/>
                </a:solidFill>
              </a:rPr>
              <a:t>Raoult</a:t>
            </a:r>
            <a:r>
              <a:rPr lang="en-US" sz="4100" i="1" dirty="0" smtClean="0">
                <a:solidFill>
                  <a:srgbClr val="000090"/>
                </a:solidFill>
              </a:rPr>
              <a:t>, Angel </a:t>
            </a:r>
            <a:r>
              <a:rPr lang="en-US" sz="4100" i="1" dirty="0" err="1" smtClean="0">
                <a:solidFill>
                  <a:srgbClr val="000090"/>
                </a:solidFill>
              </a:rPr>
              <a:t>Alos</a:t>
            </a:r>
            <a:r>
              <a:rPr lang="en-US" sz="4100" i="1" dirty="0" smtClean="0">
                <a:solidFill>
                  <a:srgbClr val="000090"/>
                </a:solidFill>
              </a:rPr>
              <a:t> and Eduardo </a:t>
            </a:r>
            <a:r>
              <a:rPr lang="en-US" sz="4100" i="1" dirty="0" err="1" smtClean="0">
                <a:solidFill>
                  <a:srgbClr val="000090"/>
                </a:solidFill>
              </a:rPr>
              <a:t>Damasio</a:t>
            </a:r>
            <a:r>
              <a:rPr lang="en-US" sz="4100" i="1" dirty="0" smtClean="0">
                <a:solidFill>
                  <a:srgbClr val="000090"/>
                </a:solidFill>
              </a:rPr>
              <a:t> Da Costa)</a:t>
            </a:r>
          </a:p>
          <a:p>
            <a:endParaRPr lang="en-US" sz="4800" i="1" dirty="0" smtClean="0">
              <a:solidFill>
                <a:srgbClr val="000090"/>
              </a:solidFill>
            </a:endParaRPr>
          </a:p>
          <a:p>
            <a:r>
              <a:rPr lang="en-US" sz="3800" i="1" dirty="0" smtClean="0">
                <a:solidFill>
                  <a:srgbClr val="000090"/>
                </a:solidFill>
                <a:hlinkClick r:id="rId2"/>
              </a:rPr>
              <a:t>kevin.marsh@ecmwf.int</a:t>
            </a:r>
            <a:endParaRPr lang="en-US" sz="3800" i="1" dirty="0" smtClean="0">
              <a:solidFill>
                <a:srgbClr val="000090"/>
              </a:solidFill>
            </a:endParaRPr>
          </a:p>
          <a:p>
            <a:endParaRPr lang="en-US" sz="3800" i="1" dirty="0" smtClean="0">
              <a:solidFill>
                <a:srgbClr val="000090"/>
              </a:solidFill>
            </a:endParaRPr>
          </a:p>
          <a:p>
            <a:endParaRPr lang="en-US" sz="3800" i="1" dirty="0" smtClean="0">
              <a:solidFill>
                <a:srgbClr val="000090"/>
              </a:solidFill>
            </a:endParaRPr>
          </a:p>
          <a:p>
            <a:r>
              <a:rPr lang="en-US" sz="3400" i="1" dirty="0" smtClean="0">
                <a:solidFill>
                  <a:srgbClr val="000090"/>
                </a:solidFill>
              </a:rPr>
              <a:t>Workshop Item No. 3.3</a:t>
            </a:r>
            <a:endParaRPr lang="en-US" sz="3400" dirty="0">
              <a:solidFill>
                <a:srgbClr val="FF000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260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CDS Dataset: C3S </a:t>
            </a:r>
            <a:r>
              <a:rPr lang="en-GB" dirty="0" err="1"/>
              <a:t>netCDF</a:t>
            </a:r>
            <a:r>
              <a:rPr lang="en-GB" dirty="0"/>
              <a:t> standard for Seasonal Data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10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27718"/>
            <a:ext cx="4442346" cy="491053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158408" y="1427718"/>
            <a:ext cx="3528392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/>
              <a:t>Defines: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Exact structure of files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Standard </a:t>
            </a:r>
            <a:r>
              <a:rPr lang="en-GB" sz="2000" dirty="0"/>
              <a:t>names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Spatial </a:t>
            </a:r>
            <a:r>
              <a:rPr lang="en-GB" sz="2000" dirty="0" smtClean="0"/>
              <a:t>coordinates</a:t>
            </a:r>
            <a:endParaRPr lang="en-GB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Multiple time coordinates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Realizations</a:t>
            </a:r>
            <a:endParaRPr lang="en-GB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Cell methods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Attributes</a:t>
            </a:r>
            <a:endParaRPr lang="en-GB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Metadata</a:t>
            </a:r>
          </a:p>
          <a:p>
            <a:endParaRPr lang="en-GB" sz="2000" dirty="0" smtClean="0"/>
          </a:p>
          <a:p>
            <a:r>
              <a:rPr lang="en-GB" sz="2000" b="1" dirty="0" smtClean="0"/>
              <a:t>V0.1 </a:t>
            </a:r>
            <a:r>
              <a:rPr lang="en-GB" sz="2000" b="1" dirty="0"/>
              <a:t>Released  </a:t>
            </a:r>
            <a:r>
              <a:rPr lang="en-GB" sz="2000" b="1" dirty="0" smtClean="0"/>
              <a:t>June </a:t>
            </a:r>
            <a:r>
              <a:rPr lang="en-GB" sz="2000" b="1" dirty="0"/>
              <a:t>2017</a:t>
            </a:r>
          </a:p>
          <a:p>
            <a:endParaRPr lang="en-GB" sz="2000" dirty="0"/>
          </a:p>
          <a:p>
            <a:r>
              <a:rPr lang="en-GB" sz="2000" dirty="0" smtClean="0"/>
              <a:t>Expect </a:t>
            </a:r>
            <a:r>
              <a:rPr lang="en-GB" sz="2000" b="1" dirty="0" smtClean="0"/>
              <a:t>operational</a:t>
            </a:r>
            <a:r>
              <a:rPr lang="en-GB" sz="2000" dirty="0" smtClean="0"/>
              <a:t> </a:t>
            </a:r>
            <a:r>
              <a:rPr lang="en-GB" sz="2000" dirty="0" err="1" smtClean="0"/>
              <a:t>netCDF</a:t>
            </a:r>
            <a:r>
              <a:rPr lang="en-GB" sz="2000" dirty="0" smtClean="0"/>
              <a:t> </a:t>
            </a:r>
            <a:r>
              <a:rPr lang="en-GB" sz="2000" dirty="0"/>
              <a:t>data </a:t>
            </a:r>
            <a:r>
              <a:rPr lang="en-GB" sz="2000" dirty="0" smtClean="0"/>
              <a:t>in this form for the C3S Seasonal Forecast Service during October/November 2017</a:t>
            </a:r>
            <a:endParaRPr lang="en-GB" sz="20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378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722" y="274638"/>
            <a:ext cx="8478078" cy="114300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CDS Dataset: C3S </a:t>
            </a:r>
            <a:r>
              <a:rPr lang="en-GB" dirty="0"/>
              <a:t>Seasonal Forecast Data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11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08722" y="1233635"/>
            <a:ext cx="873056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000" dirty="0" smtClean="0">
                <a:solidFill>
                  <a:prstClr val="black"/>
                </a:solidFill>
              </a:rPr>
              <a:t>For the Seasonal Forecast data we have </a:t>
            </a:r>
            <a:r>
              <a:rPr lang="en-GB" sz="2000" b="1" dirty="0" smtClean="0">
                <a:solidFill>
                  <a:prstClr val="black"/>
                </a:solidFill>
              </a:rPr>
              <a:t>also</a:t>
            </a:r>
            <a:r>
              <a:rPr lang="en-GB" sz="2000" dirty="0" smtClean="0">
                <a:solidFill>
                  <a:prstClr val="black"/>
                </a:solidFill>
              </a:rPr>
              <a:t> developed:</a:t>
            </a:r>
          </a:p>
          <a:p>
            <a:pPr lvl="0"/>
            <a:endParaRPr lang="en-GB" sz="2000" dirty="0" smtClean="0">
              <a:solidFill>
                <a:prstClr val="black"/>
              </a:solidFill>
            </a:endParaRPr>
          </a:p>
          <a:p>
            <a:pPr lvl="0"/>
            <a:r>
              <a:rPr lang="en-GB" sz="2000" dirty="0" smtClean="0">
                <a:solidFill>
                  <a:prstClr val="black"/>
                </a:solidFill>
              </a:rPr>
              <a:t>A </a:t>
            </a:r>
            <a:r>
              <a:rPr lang="en-GB" sz="2000" b="1" dirty="0">
                <a:solidFill>
                  <a:prstClr val="black"/>
                </a:solidFill>
              </a:rPr>
              <a:t>filename/directory</a:t>
            </a:r>
            <a:r>
              <a:rPr lang="en-GB" sz="2000" dirty="0">
                <a:solidFill>
                  <a:prstClr val="black"/>
                </a:solidFill>
              </a:rPr>
              <a:t> name convention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prstClr val="black"/>
                </a:solidFill>
              </a:rPr>
              <a:t>Based on CMIP </a:t>
            </a:r>
            <a:r>
              <a:rPr lang="en-GB" sz="2000" dirty="0" smtClean="0">
                <a:solidFill>
                  <a:prstClr val="black"/>
                </a:solidFill>
              </a:rPr>
              <a:t>approach.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GB" sz="2000" dirty="0" smtClean="0">
              <a:solidFill>
                <a:prstClr val="black"/>
              </a:solidFill>
            </a:endParaRPr>
          </a:p>
          <a:p>
            <a:r>
              <a:rPr lang="en-GB" sz="2000" dirty="0" smtClean="0">
                <a:solidFill>
                  <a:prstClr val="black"/>
                </a:solidFill>
                <a:hlinkClick r:id="rId2"/>
              </a:rPr>
              <a:t>https</a:t>
            </a:r>
            <a:r>
              <a:rPr lang="en-GB" sz="2000" dirty="0">
                <a:solidFill>
                  <a:prstClr val="black"/>
                </a:solidFill>
                <a:hlinkClick r:id="rId2"/>
              </a:rPr>
              <a:t>://software.ecmwf.int/wiki/display/C3SS/NetCDF+Dataset+Design+Overview</a:t>
            </a:r>
            <a:endParaRPr lang="en-GB" sz="2000" dirty="0">
              <a:solidFill>
                <a:prstClr val="black"/>
              </a:solidFill>
            </a:endParaRPr>
          </a:p>
          <a:p>
            <a:r>
              <a:rPr lang="en-GB" sz="2000" i="1" dirty="0"/>
              <a:t>(ECMWF web login required and may need to request access)</a:t>
            </a:r>
          </a:p>
          <a:p>
            <a:endParaRPr lang="en-GB" sz="2000" dirty="0">
              <a:solidFill>
                <a:prstClr val="black"/>
              </a:solidFill>
            </a:endParaRPr>
          </a:p>
          <a:p>
            <a:pPr lvl="0"/>
            <a:r>
              <a:rPr lang="en-GB" sz="2000" dirty="0">
                <a:solidFill>
                  <a:prstClr val="black"/>
                </a:solidFill>
              </a:rPr>
              <a:t>A </a:t>
            </a:r>
            <a:r>
              <a:rPr lang="en-GB" sz="2000" b="1" dirty="0" err="1">
                <a:solidFill>
                  <a:prstClr val="black"/>
                </a:solidFill>
              </a:rPr>
              <a:t>netCDF</a:t>
            </a:r>
            <a:r>
              <a:rPr lang="en-GB" sz="2000" b="1" dirty="0">
                <a:solidFill>
                  <a:prstClr val="black"/>
                </a:solidFill>
              </a:rPr>
              <a:t> file checker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prstClr val="black"/>
                </a:solidFill>
              </a:rPr>
              <a:t>Checks conformance to </a:t>
            </a:r>
            <a:r>
              <a:rPr lang="en-GB" sz="2000" dirty="0" smtClean="0">
                <a:solidFill>
                  <a:prstClr val="black"/>
                </a:solidFill>
              </a:rPr>
              <a:t>CF-1.6 </a:t>
            </a:r>
            <a:r>
              <a:rPr lang="en-GB" sz="2000" dirty="0">
                <a:solidFill>
                  <a:prstClr val="black"/>
                </a:solidFill>
              </a:rPr>
              <a:t>and </a:t>
            </a:r>
            <a:r>
              <a:rPr lang="en-GB" sz="2000" dirty="0" smtClean="0">
                <a:solidFill>
                  <a:prstClr val="black"/>
                </a:solidFill>
              </a:rPr>
              <a:t>C3S-0.1 ;</a:t>
            </a:r>
            <a:endParaRPr lang="en-GB" sz="2000" dirty="0">
              <a:solidFill>
                <a:prstClr val="black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prstClr val="black"/>
                </a:solidFill>
              </a:rPr>
              <a:t>Command line tool;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prstClr val="black"/>
                </a:solidFill>
              </a:rPr>
              <a:t>Python </a:t>
            </a:r>
            <a:r>
              <a:rPr lang="en-GB" sz="2000" dirty="0">
                <a:solidFill>
                  <a:prstClr val="black"/>
                </a:solidFill>
              </a:rPr>
              <a:t>code, </a:t>
            </a:r>
            <a:r>
              <a:rPr lang="en-GB" sz="2000" dirty="0" smtClean="0">
                <a:solidFill>
                  <a:prstClr val="black"/>
                </a:solidFill>
              </a:rPr>
              <a:t>highly configurable using JSON configuration files for metadata and data constraints.</a:t>
            </a:r>
          </a:p>
          <a:p>
            <a:r>
              <a:rPr lang="en-GB" sz="2000" dirty="0" smtClean="0">
                <a:solidFill>
                  <a:prstClr val="black"/>
                </a:solidFill>
                <a:hlinkClick r:id="rId3"/>
              </a:rPr>
              <a:t>https</a:t>
            </a:r>
            <a:r>
              <a:rPr lang="en-GB" sz="2000" dirty="0">
                <a:solidFill>
                  <a:prstClr val="black"/>
                </a:solidFill>
                <a:hlinkClick r:id="rId3"/>
              </a:rPr>
              <a:t>://</a:t>
            </a:r>
            <a:r>
              <a:rPr lang="en-GB" sz="2000" dirty="0" smtClean="0">
                <a:solidFill>
                  <a:prstClr val="black"/>
                </a:solidFill>
                <a:hlinkClick r:id="rId3"/>
              </a:rPr>
              <a:t>software.ecmwf.int/stash/projects/CDS/repos/checker/browse</a:t>
            </a:r>
            <a:endParaRPr lang="en-GB" sz="2000" dirty="0" smtClean="0">
              <a:solidFill>
                <a:prstClr val="black"/>
              </a:solidFill>
            </a:endParaRPr>
          </a:p>
          <a:p>
            <a:endParaRPr lang="en-GB" sz="2000" dirty="0">
              <a:solidFill>
                <a:prstClr val="black"/>
              </a:solidFill>
            </a:endParaRPr>
          </a:p>
          <a:p>
            <a:r>
              <a:rPr lang="en-GB" sz="2000" i="1" dirty="0" smtClean="0">
                <a:solidFill>
                  <a:prstClr val="black"/>
                </a:solidFill>
              </a:rPr>
              <a:t>Convention + Sample files + Checker = standardised dataset for CDS  + users</a:t>
            </a:r>
            <a:endParaRPr lang="en-GB" sz="2000" i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50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C3S </a:t>
            </a:r>
            <a:r>
              <a:rPr lang="en-GB" dirty="0" err="1" smtClean="0"/>
              <a:t>netCDF</a:t>
            </a:r>
            <a:r>
              <a:rPr lang="en-GB" dirty="0" smtClean="0"/>
              <a:t> Checker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12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78" y="1321003"/>
            <a:ext cx="4185480" cy="462659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4069" y="1305627"/>
            <a:ext cx="4563653" cy="290378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19406" y="4249385"/>
            <a:ext cx="440622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/>
              <a:t>Provides: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File summary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Results of CF-1.6 checks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Results of user/project defined checks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i="1" dirty="0" smtClean="0"/>
              <a:t>Gives confidence to data providers and data users that the data correctly structured</a:t>
            </a:r>
          </a:p>
          <a:p>
            <a:r>
              <a:rPr lang="en-GB" sz="2000" b="1" dirty="0" smtClean="0"/>
              <a:t>Checker v0.1.1 released July 2017</a:t>
            </a:r>
          </a:p>
          <a:p>
            <a:endParaRPr lang="en-GB" b="1" dirty="0"/>
          </a:p>
          <a:p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95025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CDS Toolbox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13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71634" y="1370370"/>
            <a:ext cx="7819096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The toolbox </a:t>
            </a:r>
            <a:r>
              <a:rPr lang="en-GB" sz="2000" dirty="0"/>
              <a:t>w</a:t>
            </a:r>
            <a:r>
              <a:rPr lang="en-GB" sz="2000" dirty="0" smtClean="0"/>
              <a:t>ill make </a:t>
            </a:r>
            <a:r>
              <a:rPr lang="en-GB" sz="2000" dirty="0"/>
              <a:t>use of </a:t>
            </a:r>
            <a:r>
              <a:rPr lang="en-GB" sz="2000" b="1" dirty="0"/>
              <a:t>all</a:t>
            </a:r>
            <a:r>
              <a:rPr lang="en-GB" sz="2000" dirty="0"/>
              <a:t> the datasets available in the </a:t>
            </a:r>
            <a:r>
              <a:rPr lang="en-GB" sz="2000" dirty="0" smtClean="0"/>
              <a:t>CDS 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u="sng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The </a:t>
            </a:r>
            <a:r>
              <a:rPr lang="en-GB" sz="2000" b="1" dirty="0" smtClean="0"/>
              <a:t>wide variety </a:t>
            </a:r>
            <a:r>
              <a:rPr lang="en-GB" sz="2000" dirty="0"/>
              <a:t>of volumes, data types, formats and structures makes their combined use highly </a:t>
            </a:r>
            <a:r>
              <a:rPr lang="en-GB" sz="2000" dirty="0" smtClean="0"/>
              <a:t>challenging ;</a:t>
            </a:r>
          </a:p>
          <a:p>
            <a:endParaRPr lang="en-GB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Will allow the users to develop web </a:t>
            </a:r>
            <a:r>
              <a:rPr lang="en-GB" sz="2000" dirty="0" smtClean="0"/>
              <a:t>based processing </a:t>
            </a:r>
            <a:r>
              <a:rPr lang="en-GB" sz="2000" dirty="0"/>
              <a:t>(</a:t>
            </a:r>
            <a:r>
              <a:rPr lang="en-GB" sz="2000" b="1" dirty="0"/>
              <a:t>applications</a:t>
            </a:r>
            <a:r>
              <a:rPr lang="en-GB" sz="2000" dirty="0" smtClean="0"/>
              <a:t>) 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Available operations </a:t>
            </a:r>
            <a:r>
              <a:rPr lang="en-GB" sz="2000" dirty="0" err="1" smtClean="0"/>
              <a:t>inc.</a:t>
            </a:r>
            <a:r>
              <a:rPr lang="en-GB" sz="2000" dirty="0" smtClean="0"/>
              <a:t> differences, </a:t>
            </a:r>
            <a:r>
              <a:rPr lang="en-GB" sz="2000" dirty="0" err="1" smtClean="0"/>
              <a:t>regridding</a:t>
            </a:r>
            <a:r>
              <a:rPr lang="en-GB" sz="2000" dirty="0" smtClean="0"/>
              <a:t>, statistical computations (</a:t>
            </a:r>
            <a:r>
              <a:rPr lang="en-GB" sz="2000" b="1" dirty="0" smtClean="0"/>
              <a:t>tools</a:t>
            </a:r>
            <a:r>
              <a:rPr lang="en-GB" sz="2000" dirty="0" smtClean="0"/>
              <a:t>) 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Combine tools and present results to users (</a:t>
            </a:r>
            <a:r>
              <a:rPr lang="en-GB" sz="2000" b="1" dirty="0" smtClean="0"/>
              <a:t>workflows</a:t>
            </a:r>
            <a:r>
              <a:rPr lang="en-GB" sz="2000" dirty="0" smtClean="0"/>
              <a:t>) 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r>
              <a:rPr lang="en-GB" sz="2000" dirty="0" smtClean="0"/>
              <a:t>To achieve this a </a:t>
            </a:r>
            <a:r>
              <a:rPr lang="en-GB" sz="2000" b="1" dirty="0" smtClean="0"/>
              <a:t>Common </a:t>
            </a:r>
            <a:r>
              <a:rPr lang="en-GB" sz="2000" b="1" dirty="0"/>
              <a:t>D</a:t>
            </a:r>
            <a:r>
              <a:rPr lang="en-GB" sz="2000" b="1" dirty="0" smtClean="0"/>
              <a:t>ata </a:t>
            </a:r>
            <a:r>
              <a:rPr lang="en-GB" sz="2000" b="1" dirty="0"/>
              <a:t>M</a:t>
            </a:r>
            <a:r>
              <a:rPr lang="en-GB" sz="2000" b="1" dirty="0" smtClean="0"/>
              <a:t>odel (CDM) </a:t>
            </a:r>
            <a:r>
              <a:rPr lang="en-GB" sz="2000" dirty="0" smtClean="0"/>
              <a:t>is also being developed:</a:t>
            </a:r>
            <a:endParaRPr lang="en-GB" sz="20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Built on </a:t>
            </a:r>
            <a:r>
              <a:rPr lang="en-GB" sz="2000" dirty="0" err="1" smtClean="0"/>
              <a:t>netCDF</a:t>
            </a:r>
            <a:r>
              <a:rPr lang="en-GB" sz="2000" dirty="0" smtClean="0"/>
              <a:t> recommendations document we have produced (see following slides)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884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CDS: The Toolbox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14</a:t>
            </a:fld>
            <a:endParaRPr lang="en-US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6257BC98-3D9C-40D9-BBDB-60F47F3F97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550" y="1538097"/>
            <a:ext cx="3401288" cy="2147154"/>
          </a:xfrm>
          <a:prstGeom prst="rect">
            <a:avLst/>
          </a:prstGeom>
          <a:ln w="12700">
            <a:solidFill>
              <a:srgbClr val="C00000"/>
            </a:solidFill>
          </a:ln>
        </p:spPr>
      </p:pic>
      <p:pic>
        <p:nvPicPr>
          <p:cNvPr id="6" name="Imagen 3">
            <a:extLst>
              <a:ext uri="{FF2B5EF4-FFF2-40B4-BE49-F238E27FC236}">
                <a16:creationId xmlns:a16="http://schemas.microsoft.com/office/drawing/2014/main" xmlns="" id="{F50F7E17-9C9E-4B0A-8731-0AE449DF0F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9445" y="2611674"/>
            <a:ext cx="3182407" cy="2359475"/>
          </a:xfrm>
          <a:prstGeom prst="rect">
            <a:avLst/>
          </a:prstGeom>
          <a:ln w="12700">
            <a:solidFill>
              <a:srgbClr val="C00000"/>
            </a:solidFill>
          </a:ln>
        </p:spPr>
      </p:pic>
      <p:pic>
        <p:nvPicPr>
          <p:cNvPr id="7" name="Imagen 2">
            <a:extLst>
              <a:ext uri="{FF2B5EF4-FFF2-40B4-BE49-F238E27FC236}">
                <a16:creationId xmlns:a16="http://schemas.microsoft.com/office/drawing/2014/main" xmlns="" id="{21C2070D-4280-412E-B4DF-C1D2B35873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6888" y="3613395"/>
            <a:ext cx="2870924" cy="2431331"/>
          </a:xfrm>
          <a:prstGeom prst="rect">
            <a:avLst/>
          </a:prstGeom>
          <a:ln w="12700">
            <a:solidFill>
              <a:srgbClr val="C00000"/>
            </a:solidFill>
          </a:ln>
        </p:spPr>
      </p:pic>
      <p:pic>
        <p:nvPicPr>
          <p:cNvPr id="8" name="Imagen 5">
            <a:extLst>
              <a:ext uri="{FF2B5EF4-FFF2-40B4-BE49-F238E27FC236}">
                <a16:creationId xmlns:a16="http://schemas.microsoft.com/office/drawing/2014/main" xmlns="" id="{2CE68C72-EC5F-43D2-A668-6AE87FBE47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5688" y="5207908"/>
            <a:ext cx="2952328" cy="1331004"/>
          </a:xfrm>
          <a:prstGeom prst="rect">
            <a:avLst/>
          </a:prstGeom>
          <a:ln w="12700">
            <a:solidFill>
              <a:srgbClr val="C00000"/>
            </a:solidFill>
          </a:ln>
        </p:spPr>
      </p:pic>
      <p:pic>
        <p:nvPicPr>
          <p:cNvPr id="9" name="Imagen 6">
            <a:extLst>
              <a:ext uri="{FF2B5EF4-FFF2-40B4-BE49-F238E27FC236}">
                <a16:creationId xmlns:a16="http://schemas.microsoft.com/office/drawing/2014/main" xmlns="" id="{73B18F01-F454-4236-8671-07A4F228BB7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38016" y="1547445"/>
            <a:ext cx="2883658" cy="3542083"/>
          </a:xfrm>
          <a:prstGeom prst="rect">
            <a:avLst/>
          </a:prstGeom>
          <a:ln w="12700">
            <a:solidFill>
              <a:srgbClr val="C00000"/>
            </a:solidFill>
          </a:ln>
        </p:spPr>
      </p:pic>
      <p:sp>
        <p:nvSpPr>
          <p:cNvPr id="10" name="CuadroTexto 7">
            <a:extLst>
              <a:ext uri="{FF2B5EF4-FFF2-40B4-BE49-F238E27FC236}">
                <a16:creationId xmlns:a16="http://schemas.microsoft.com/office/drawing/2014/main" xmlns="" id="{5C3ACC70-EE36-48FB-B7E8-4FDB94970C60}"/>
              </a:ext>
            </a:extLst>
          </p:cNvPr>
          <p:cNvSpPr txBox="1"/>
          <p:nvPr/>
        </p:nvSpPr>
        <p:spPr>
          <a:xfrm>
            <a:off x="2483611" y="1658711"/>
            <a:ext cx="1626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i="1" dirty="0">
                <a:solidFill>
                  <a:srgbClr val="C00000"/>
                </a:solidFill>
              </a:rPr>
              <a:t>Data Discovery</a:t>
            </a:r>
          </a:p>
        </p:txBody>
      </p:sp>
      <p:sp>
        <p:nvSpPr>
          <p:cNvPr id="11" name="Flecha: hacia abajo 12">
            <a:extLst>
              <a:ext uri="{FF2B5EF4-FFF2-40B4-BE49-F238E27FC236}">
                <a16:creationId xmlns:a16="http://schemas.microsoft.com/office/drawing/2014/main" xmlns="" id="{90F3485E-40E3-4325-A722-73AE02B5AC09}"/>
              </a:ext>
            </a:extLst>
          </p:cNvPr>
          <p:cNvSpPr/>
          <p:nvPr/>
        </p:nvSpPr>
        <p:spPr>
          <a:xfrm rot="20607937">
            <a:off x="4041158" y="2070509"/>
            <a:ext cx="220318" cy="51036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CuadroTexto 8">
            <a:extLst>
              <a:ext uri="{FF2B5EF4-FFF2-40B4-BE49-F238E27FC236}">
                <a16:creationId xmlns:a16="http://schemas.microsoft.com/office/drawing/2014/main" xmlns="" id="{46895D7E-4E2A-464A-BDAD-5F63A181ED17}"/>
              </a:ext>
            </a:extLst>
          </p:cNvPr>
          <p:cNvSpPr txBox="1"/>
          <p:nvPr/>
        </p:nvSpPr>
        <p:spPr>
          <a:xfrm>
            <a:off x="3515705" y="3245016"/>
            <a:ext cx="1850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i="1" dirty="0">
                <a:solidFill>
                  <a:srgbClr val="C00000"/>
                </a:solidFill>
              </a:rPr>
              <a:t>Data </a:t>
            </a:r>
            <a:r>
              <a:rPr lang="es-ES" b="1" i="1" dirty="0" err="1">
                <a:solidFill>
                  <a:srgbClr val="C00000"/>
                </a:solidFill>
              </a:rPr>
              <a:t>Information</a:t>
            </a:r>
            <a:endParaRPr lang="es-ES" b="1" i="1" dirty="0">
              <a:solidFill>
                <a:srgbClr val="C00000"/>
              </a:solidFill>
            </a:endParaRPr>
          </a:p>
        </p:txBody>
      </p:sp>
      <p:sp>
        <p:nvSpPr>
          <p:cNvPr id="13" name="CuadroTexto 9">
            <a:extLst>
              <a:ext uri="{FF2B5EF4-FFF2-40B4-BE49-F238E27FC236}">
                <a16:creationId xmlns:a16="http://schemas.microsoft.com/office/drawing/2014/main" xmlns="" id="{CC05CFF6-E783-451D-951F-C1E2DA188D21}"/>
              </a:ext>
            </a:extLst>
          </p:cNvPr>
          <p:cNvSpPr txBox="1"/>
          <p:nvPr/>
        </p:nvSpPr>
        <p:spPr>
          <a:xfrm>
            <a:off x="2539934" y="4344793"/>
            <a:ext cx="1471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i="1" dirty="0">
                <a:solidFill>
                  <a:srgbClr val="C00000"/>
                </a:solidFill>
              </a:rPr>
              <a:t>Data </a:t>
            </a:r>
            <a:r>
              <a:rPr lang="es-ES" b="1" i="1" dirty="0" err="1">
                <a:solidFill>
                  <a:srgbClr val="C00000"/>
                </a:solidFill>
              </a:rPr>
              <a:t>Request</a:t>
            </a:r>
            <a:endParaRPr lang="es-ES" b="1" i="1" dirty="0">
              <a:solidFill>
                <a:srgbClr val="C00000"/>
              </a:solidFill>
            </a:endParaRPr>
          </a:p>
        </p:txBody>
      </p:sp>
      <p:sp>
        <p:nvSpPr>
          <p:cNvPr id="14" name="CuadroTexto 10">
            <a:extLst>
              <a:ext uri="{FF2B5EF4-FFF2-40B4-BE49-F238E27FC236}">
                <a16:creationId xmlns:a16="http://schemas.microsoft.com/office/drawing/2014/main" xmlns="" id="{3C9C699D-0395-42BB-8E1E-184E33570D94}"/>
              </a:ext>
            </a:extLst>
          </p:cNvPr>
          <p:cNvSpPr txBox="1"/>
          <p:nvPr/>
        </p:nvSpPr>
        <p:spPr>
          <a:xfrm>
            <a:off x="4455489" y="5181099"/>
            <a:ext cx="1560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i="1" dirty="0">
                <a:solidFill>
                  <a:srgbClr val="C00000"/>
                </a:solidFill>
              </a:rPr>
              <a:t>Data </a:t>
            </a:r>
            <a:r>
              <a:rPr lang="es-ES" b="1" i="1" dirty="0" err="1">
                <a:solidFill>
                  <a:srgbClr val="C00000"/>
                </a:solidFill>
              </a:rPr>
              <a:t>Retrieval</a:t>
            </a:r>
            <a:endParaRPr lang="es-ES" b="1" i="1" dirty="0">
              <a:solidFill>
                <a:srgbClr val="C00000"/>
              </a:solidFill>
            </a:endParaRPr>
          </a:p>
        </p:txBody>
      </p:sp>
      <p:sp>
        <p:nvSpPr>
          <p:cNvPr id="15" name="CuadroTexto 11">
            <a:extLst>
              <a:ext uri="{FF2B5EF4-FFF2-40B4-BE49-F238E27FC236}">
                <a16:creationId xmlns:a16="http://schemas.microsoft.com/office/drawing/2014/main" xmlns="" id="{AB26C287-91C5-4784-B62B-DB961F29667A}"/>
              </a:ext>
            </a:extLst>
          </p:cNvPr>
          <p:cNvSpPr txBox="1"/>
          <p:nvPr/>
        </p:nvSpPr>
        <p:spPr>
          <a:xfrm>
            <a:off x="6478041" y="4312405"/>
            <a:ext cx="22422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i="1" dirty="0">
                <a:solidFill>
                  <a:srgbClr val="C00000"/>
                </a:solidFill>
              </a:rPr>
              <a:t>Data </a:t>
            </a:r>
            <a:r>
              <a:rPr lang="es-ES" b="1" i="1" dirty="0" err="1">
                <a:solidFill>
                  <a:srgbClr val="C00000"/>
                </a:solidFill>
              </a:rPr>
              <a:t>Usage</a:t>
            </a:r>
            <a:r>
              <a:rPr lang="es-ES" b="1" i="1" dirty="0">
                <a:solidFill>
                  <a:srgbClr val="C00000"/>
                </a:solidFill>
              </a:rPr>
              <a:t> (</a:t>
            </a:r>
            <a:r>
              <a:rPr lang="es-ES" b="1" i="1" dirty="0" err="1">
                <a:solidFill>
                  <a:srgbClr val="C00000"/>
                </a:solidFill>
              </a:rPr>
              <a:t>Toolbox</a:t>
            </a:r>
            <a:r>
              <a:rPr lang="es-ES" b="1" i="1" dirty="0">
                <a:solidFill>
                  <a:srgbClr val="C00000"/>
                </a:solidFill>
              </a:rPr>
              <a:t>)</a:t>
            </a:r>
          </a:p>
        </p:txBody>
      </p:sp>
      <p:sp>
        <p:nvSpPr>
          <p:cNvPr id="16" name="Flecha: hacia abajo 13">
            <a:extLst>
              <a:ext uri="{FF2B5EF4-FFF2-40B4-BE49-F238E27FC236}">
                <a16:creationId xmlns:a16="http://schemas.microsoft.com/office/drawing/2014/main" xmlns="" id="{A0E7C363-DFC7-4517-9912-B37B8F097F7F}"/>
              </a:ext>
            </a:extLst>
          </p:cNvPr>
          <p:cNvSpPr/>
          <p:nvPr/>
        </p:nvSpPr>
        <p:spPr>
          <a:xfrm rot="2790958">
            <a:off x="4214195" y="3755662"/>
            <a:ext cx="220318" cy="51036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7" name="Imagen 14">
            <a:extLst>
              <a:ext uri="{FF2B5EF4-FFF2-40B4-BE49-F238E27FC236}">
                <a16:creationId xmlns:a16="http://schemas.microsoft.com/office/drawing/2014/main" xmlns="" id="{4DEF65BD-A09F-4F9A-A729-2E792034630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751326">
            <a:off x="4143523" y="4706340"/>
            <a:ext cx="317019" cy="542591"/>
          </a:xfrm>
          <a:prstGeom prst="rect">
            <a:avLst/>
          </a:prstGeom>
        </p:spPr>
      </p:pic>
      <p:pic>
        <p:nvPicPr>
          <p:cNvPr id="18" name="Imagen 15">
            <a:extLst>
              <a:ext uri="{FF2B5EF4-FFF2-40B4-BE49-F238E27FC236}">
                <a16:creationId xmlns:a16="http://schemas.microsoft.com/office/drawing/2014/main" xmlns="" id="{5F7F287A-C857-4CBE-8017-2E6B994C4A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5139669">
            <a:off x="6216543" y="4706340"/>
            <a:ext cx="317019" cy="542591"/>
          </a:xfrm>
          <a:prstGeom prst="rect">
            <a:avLst/>
          </a:prstGeom>
        </p:spPr>
      </p:pic>
      <p:pic>
        <p:nvPicPr>
          <p:cNvPr id="19" name="Imagen 16">
            <a:extLst>
              <a:ext uri="{FF2B5EF4-FFF2-40B4-BE49-F238E27FC236}">
                <a16:creationId xmlns:a16="http://schemas.microsoft.com/office/drawing/2014/main" xmlns="" id="{2E94BE4C-5AE3-4CC2-AA84-D4777BAB3F9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7137565">
            <a:off x="5213895" y="4036111"/>
            <a:ext cx="317019" cy="97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651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Toolbox CDM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15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843" y="1380967"/>
            <a:ext cx="4098186" cy="4819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08478" y="2279176"/>
            <a:ext cx="427453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Based on the ECMWF “Recommendations” document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Basis for Toolbox data handling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i="1" dirty="0" smtClean="0"/>
              <a:t>Allows users to develop their own processing via CDS</a:t>
            </a:r>
          </a:p>
          <a:p>
            <a:endParaRPr lang="en-GB" sz="2000" dirty="0"/>
          </a:p>
          <a:p>
            <a:r>
              <a:rPr lang="en-GB" sz="2000" b="1" dirty="0" smtClean="0"/>
              <a:t>Expected Release ~ end of 2017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6513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ECMWF Metadata Recommendations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16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39641"/>
            <a:ext cx="4136389" cy="453895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948330" y="1417638"/>
            <a:ext cx="3600400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Discusses: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Standard names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Spatial Coordinates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Multiple time coordinates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Realization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Cell methods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Aggregations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Attributes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Metadata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i="1" dirty="0" smtClean="0"/>
              <a:t>Provides guidance for structuring </a:t>
            </a:r>
            <a:r>
              <a:rPr lang="en-GB" sz="2000" i="1" dirty="0" err="1" smtClean="0"/>
              <a:t>netCDF</a:t>
            </a:r>
            <a:r>
              <a:rPr lang="en-GB" sz="2000" i="1" dirty="0" smtClean="0"/>
              <a:t> files in general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i="1" dirty="0"/>
              <a:t>To </a:t>
            </a:r>
            <a:r>
              <a:rPr lang="en-GB" sz="2000" i="1" dirty="0" smtClean="0"/>
              <a:t>help support </a:t>
            </a:r>
            <a:r>
              <a:rPr lang="en-GB" sz="2000" i="1" dirty="0" err="1"/>
              <a:t>netCDF</a:t>
            </a:r>
            <a:r>
              <a:rPr lang="en-GB" sz="2000" i="1" dirty="0"/>
              <a:t> data in </a:t>
            </a:r>
            <a:r>
              <a:rPr lang="en-GB" sz="2000" i="1" dirty="0" smtClean="0"/>
              <a:t>the ECMWF MARS archive</a:t>
            </a:r>
            <a:endParaRPr lang="en-GB" sz="2000" i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i="1" dirty="0" smtClean="0"/>
          </a:p>
          <a:p>
            <a:endParaRPr lang="en-GB" sz="2000" dirty="0"/>
          </a:p>
          <a:p>
            <a:r>
              <a:rPr lang="en-GB" sz="2000" dirty="0"/>
              <a:t>v</a:t>
            </a:r>
            <a:r>
              <a:rPr lang="en-GB" sz="2000" dirty="0" smtClean="0"/>
              <a:t>1.0 Released  July 2017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405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Summary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17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57200" y="1243130"/>
            <a:ext cx="830911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“</a:t>
            </a:r>
            <a:r>
              <a:rPr lang="en-GB" sz="2000" dirty="0"/>
              <a:t>Agile” approach used for infrastructure </a:t>
            </a:r>
            <a:r>
              <a:rPr lang="en-GB" sz="2000" dirty="0" smtClean="0"/>
              <a:t>development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CDS will handle a diverse collection of datasets;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Catalogue records will be able to be harvested;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i="1" dirty="0" smtClean="0"/>
              <a:t>Standards-based approach for data and infrastructure essential to achieve CDS goals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160" y="3275463"/>
            <a:ext cx="5121157" cy="344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43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mo2016_powerpoint_standard_v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57200" y="2002370"/>
            <a:ext cx="8229600" cy="18408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>
                <a:solidFill>
                  <a:srgbClr val="000090"/>
                </a:solidFill>
              </a:rPr>
              <a:t>Thank you</a:t>
            </a:r>
          </a:p>
          <a:p>
            <a:r>
              <a:rPr lang="en-US" sz="4800" dirty="0" smtClean="0">
                <a:solidFill>
                  <a:srgbClr val="000090"/>
                </a:solidFill>
              </a:rPr>
              <a:t>Merci</a:t>
            </a:r>
            <a:endParaRPr lang="en-US" sz="4800" dirty="0">
              <a:solidFill>
                <a:srgbClr val="00009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2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24039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Links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19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77421" y="724039"/>
            <a:ext cx="882743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b="1" dirty="0" smtClean="0"/>
              <a:t>ECMWF</a:t>
            </a:r>
            <a:r>
              <a:rPr lang="en-GB" sz="2000" b="1" i="1" dirty="0" smtClean="0"/>
              <a:t> </a:t>
            </a:r>
            <a:r>
              <a:rPr lang="en-GB" sz="2000" b="1" i="1" dirty="0" smtClean="0">
                <a:hlinkClick r:id="rId2"/>
              </a:rPr>
              <a:t> </a:t>
            </a:r>
            <a:r>
              <a:rPr lang="en-GB" sz="2000" b="1" i="1" dirty="0" smtClean="0">
                <a:hlinkClick r:id="rId3"/>
              </a:rPr>
              <a:t>https://www.ecmwf.int</a:t>
            </a:r>
            <a:endParaRPr lang="en-GB" sz="2000" b="1" i="1" dirty="0" smtClean="0"/>
          </a:p>
          <a:p>
            <a:r>
              <a:rPr lang="en-GB" sz="2000" b="1" dirty="0" smtClean="0"/>
              <a:t>ECMWF CF-</a:t>
            </a:r>
            <a:r>
              <a:rPr lang="en-GB" sz="2000" b="1" dirty="0" err="1" smtClean="0"/>
              <a:t>netCDF</a:t>
            </a:r>
            <a:r>
              <a:rPr lang="en-GB" sz="2000" b="1" dirty="0" smtClean="0"/>
              <a:t> Recommendations standard </a:t>
            </a:r>
          </a:p>
          <a:p>
            <a:r>
              <a:rPr lang="en-GB" sz="2000" i="1" dirty="0" smtClean="0"/>
              <a:t>(ECMWF web login required and may need to request access)</a:t>
            </a:r>
            <a:endParaRPr lang="en-GB" sz="2000" dirty="0" smtClean="0">
              <a:solidFill>
                <a:srgbClr val="FF0000"/>
              </a:solidFill>
            </a:endParaRPr>
          </a:p>
          <a:p>
            <a:r>
              <a:rPr lang="en-GB" sz="2000" dirty="0" smtClean="0">
                <a:hlinkClick r:id="rId4"/>
              </a:rPr>
              <a:t>https://software.ecmwf.int/wiki/display/DGOV/Metadata+recommendations+for+encoding+NetCDF+products+based+on+CF+convention</a:t>
            </a:r>
            <a:endParaRPr lang="en-GB" sz="2000" dirty="0" smtClean="0"/>
          </a:p>
          <a:p>
            <a:endParaRPr lang="en-GB" sz="2000" dirty="0" smtClean="0"/>
          </a:p>
          <a:p>
            <a:r>
              <a:rPr lang="en-GB" sz="2000" b="1" dirty="0" smtClean="0"/>
              <a:t>C3S</a:t>
            </a:r>
            <a:r>
              <a:rPr lang="en-GB" sz="2000" dirty="0" smtClean="0"/>
              <a:t> </a:t>
            </a:r>
            <a:r>
              <a:rPr lang="en-GB" sz="2000" b="1" i="1" dirty="0" smtClean="0">
                <a:hlinkClick r:id="rId2"/>
              </a:rPr>
              <a:t>https://climate.copernicus.eu</a:t>
            </a:r>
            <a:r>
              <a:rPr lang="en-GB" sz="2000" b="1" i="1" dirty="0" smtClean="0"/>
              <a:t>   </a:t>
            </a:r>
          </a:p>
          <a:p>
            <a:r>
              <a:rPr lang="en-GB" sz="2000" b="1" dirty="0" smtClean="0"/>
              <a:t>CDS</a:t>
            </a:r>
            <a:r>
              <a:rPr lang="en-GB" sz="2000" dirty="0" smtClean="0"/>
              <a:t> </a:t>
            </a:r>
            <a:r>
              <a:rPr lang="en-GB" sz="2000" b="1" i="1" dirty="0" smtClean="0">
                <a:hlinkClick r:id="rId5"/>
              </a:rPr>
              <a:t>https://climate.copernicus.eu/climate-data-store</a:t>
            </a:r>
            <a:endParaRPr lang="en-GB" sz="2000" dirty="0" smtClean="0"/>
          </a:p>
          <a:p>
            <a:endParaRPr lang="en-GB" sz="2000" dirty="0" smtClean="0"/>
          </a:p>
          <a:p>
            <a:r>
              <a:rPr lang="en-GB" sz="2000" b="1" dirty="0" smtClean="0"/>
              <a:t>C3S Seasonal Forecast data providers</a:t>
            </a:r>
          </a:p>
          <a:p>
            <a:r>
              <a:rPr lang="en-GB" sz="2000" i="1" dirty="0" smtClean="0"/>
              <a:t>(ECMWF web login required and may need to request access)</a:t>
            </a:r>
            <a:endParaRPr lang="en-GB" sz="2000" dirty="0" smtClean="0"/>
          </a:p>
          <a:p>
            <a:r>
              <a:rPr lang="en-GB" sz="2000" b="1" dirty="0" err="1" smtClean="0"/>
              <a:t>netCDF</a:t>
            </a:r>
            <a:r>
              <a:rPr lang="en-GB" sz="2000" b="1" dirty="0" smtClean="0"/>
              <a:t> standard:</a:t>
            </a:r>
            <a:endParaRPr lang="en-GB" sz="2000" dirty="0" smtClean="0"/>
          </a:p>
          <a:p>
            <a:r>
              <a:rPr lang="en-GB" sz="2000" dirty="0" smtClean="0">
                <a:hlinkClick r:id="rId6"/>
              </a:rPr>
              <a:t>https://software.ecmwf.int/wiki/display/C3SS/Guide+to+NetCDF+encoding+for+C3S+providers</a:t>
            </a:r>
            <a:endParaRPr lang="en-GB" sz="2000" dirty="0" smtClean="0"/>
          </a:p>
          <a:p>
            <a:pPr lvl="0"/>
            <a:r>
              <a:rPr lang="en-GB" sz="2000" b="1" dirty="0" smtClean="0">
                <a:solidFill>
                  <a:prstClr val="black"/>
                </a:solidFill>
              </a:rPr>
              <a:t>filename/directory</a:t>
            </a:r>
            <a:r>
              <a:rPr lang="en-GB" sz="2000" dirty="0" smtClean="0">
                <a:solidFill>
                  <a:prstClr val="black"/>
                </a:solidFill>
              </a:rPr>
              <a:t> naming convention:</a:t>
            </a:r>
          </a:p>
          <a:p>
            <a:r>
              <a:rPr lang="en-GB" sz="2000" dirty="0" smtClean="0">
                <a:solidFill>
                  <a:prstClr val="black"/>
                </a:solidFill>
                <a:hlinkClick r:id="rId7"/>
              </a:rPr>
              <a:t>https://software.ecmwf.int/wiki/display/C3SS/NetCDF+Dataset+Design+Overview</a:t>
            </a:r>
            <a:endParaRPr lang="en-GB" sz="2000" dirty="0" smtClean="0">
              <a:solidFill>
                <a:prstClr val="black"/>
              </a:solidFill>
            </a:endParaRPr>
          </a:p>
          <a:p>
            <a:pPr lvl="0"/>
            <a:r>
              <a:rPr lang="en-GB" sz="2000" b="1" dirty="0" err="1" smtClean="0">
                <a:solidFill>
                  <a:prstClr val="black"/>
                </a:solidFill>
              </a:rPr>
              <a:t>netCDF</a:t>
            </a:r>
            <a:r>
              <a:rPr lang="en-GB" sz="2000" b="1" dirty="0" smtClean="0">
                <a:solidFill>
                  <a:prstClr val="black"/>
                </a:solidFill>
              </a:rPr>
              <a:t> file checker:</a:t>
            </a:r>
          </a:p>
          <a:p>
            <a:r>
              <a:rPr lang="en-GB" sz="2000" dirty="0" smtClean="0">
                <a:solidFill>
                  <a:prstClr val="black"/>
                </a:solidFill>
                <a:hlinkClick r:id="rId8"/>
              </a:rPr>
              <a:t>https://software.ecmwf.int/stash/projects/CDS/repos/checker/browse</a:t>
            </a:r>
            <a:endParaRPr lang="en-GB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922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331"/>
            <a:ext cx="8229600" cy="1143000"/>
          </a:xfrm>
        </p:spPr>
        <p:txBody>
          <a:bodyPr/>
          <a:lstStyle/>
          <a:p>
            <a:r>
              <a:rPr lang="en-US" dirty="0"/>
              <a:t>Copernicus Services Background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2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365077" y="956731"/>
            <a:ext cx="8413845" cy="615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Copernicus </a:t>
            </a:r>
            <a:r>
              <a:rPr lang="en-GB" sz="2000" dirty="0"/>
              <a:t>is the </a:t>
            </a:r>
            <a:r>
              <a:rPr lang="en-GB" sz="2000" b="1" dirty="0" smtClean="0"/>
              <a:t>EU’s earth </a:t>
            </a:r>
            <a:r>
              <a:rPr lang="en-GB" sz="2000" b="1" dirty="0"/>
              <a:t>observation </a:t>
            </a:r>
            <a:r>
              <a:rPr lang="en-GB" sz="2000" b="1" dirty="0" smtClean="0"/>
              <a:t>programme</a:t>
            </a:r>
            <a:r>
              <a:rPr lang="en-GB" sz="2000" dirty="0" smtClean="0"/>
              <a:t>, and is directed by EU </a:t>
            </a:r>
            <a:r>
              <a:rPr lang="en-GB" sz="2000" dirty="0"/>
              <a:t>and ESA </a:t>
            </a:r>
            <a:r>
              <a:rPr lang="en-GB" sz="2000" i="1" dirty="0"/>
              <a:t>http://www.copernicus.eu</a:t>
            </a:r>
            <a:r>
              <a:rPr lang="en-GB" sz="2000" i="1" dirty="0" smtClean="0"/>
              <a:t>/ 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It has </a:t>
            </a:r>
            <a:r>
              <a:rPr lang="en-GB" sz="2000" b="1" dirty="0" smtClean="0"/>
              <a:t>3 components</a:t>
            </a:r>
            <a:r>
              <a:rPr lang="en-GB" sz="2000" dirty="0" smtClean="0"/>
              <a:t>: </a:t>
            </a:r>
            <a:r>
              <a:rPr lang="en-GB" sz="2000" dirty="0" err="1" smtClean="0"/>
              <a:t>i</a:t>
            </a:r>
            <a:r>
              <a:rPr lang="en-GB" sz="2000" dirty="0" smtClean="0"/>
              <a:t>) Space component ii) In-situ measurements iii) Services to users;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There are </a:t>
            </a:r>
            <a:r>
              <a:rPr lang="en-GB" sz="2000" b="1" dirty="0" smtClean="0"/>
              <a:t>6 services</a:t>
            </a:r>
            <a:r>
              <a:rPr lang="en-GB" sz="2000" dirty="0" smtClean="0"/>
              <a:t> to users (each addressing a thematic area) which have been funded by the EU;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ECMWF is the </a:t>
            </a:r>
            <a:r>
              <a:rPr lang="en-GB" sz="2000" b="1" dirty="0" smtClean="0"/>
              <a:t>entrusted entity </a:t>
            </a:r>
            <a:r>
              <a:rPr lang="en-GB" sz="2000" dirty="0" smtClean="0"/>
              <a:t>to run the </a:t>
            </a:r>
            <a:r>
              <a:rPr lang="en-GB" sz="2000" b="1" dirty="0" smtClean="0"/>
              <a:t>Copernicus Climate Change Service </a:t>
            </a:r>
            <a:r>
              <a:rPr lang="en-GB" sz="2000" dirty="0" smtClean="0"/>
              <a:t>(</a:t>
            </a:r>
            <a:r>
              <a:rPr lang="en-GB" sz="2000" b="1" dirty="0" smtClean="0"/>
              <a:t>C3S</a:t>
            </a:r>
            <a:r>
              <a:rPr lang="en-GB" sz="2000" dirty="0" smtClean="0"/>
              <a:t>) and the </a:t>
            </a:r>
            <a:r>
              <a:rPr lang="en-GB" sz="2000" b="1" dirty="0" smtClean="0"/>
              <a:t>Copernicus Atmospheric Monitoring Service</a:t>
            </a:r>
            <a:r>
              <a:rPr lang="en-GB" sz="2000" dirty="0" smtClean="0"/>
              <a:t> (</a:t>
            </a:r>
            <a:r>
              <a:rPr lang="en-GB" sz="2000" b="1" dirty="0" smtClean="0"/>
              <a:t>CAMS</a:t>
            </a:r>
            <a:r>
              <a:rPr lang="en-GB" sz="2000" dirty="0" smtClean="0"/>
              <a:t>);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 smtClean="0"/>
          </a:p>
          <a:p>
            <a:r>
              <a:rPr lang="en-GB" sz="2000" dirty="0"/>
              <a:t>The </a:t>
            </a:r>
            <a:r>
              <a:rPr lang="en-GB" sz="2000" b="1" dirty="0"/>
              <a:t>Climate Data Store</a:t>
            </a:r>
            <a:r>
              <a:rPr lang="en-GB" sz="2000" dirty="0"/>
              <a:t> will be at the heart of the C3S infrastructure and will provide information about </a:t>
            </a:r>
            <a:r>
              <a:rPr lang="en-GB" sz="2000" b="1" dirty="0"/>
              <a:t>past</a:t>
            </a:r>
            <a:r>
              <a:rPr lang="en-GB" sz="2000" dirty="0"/>
              <a:t>, </a:t>
            </a:r>
            <a:r>
              <a:rPr lang="en-GB" sz="2000" b="1" dirty="0"/>
              <a:t>present</a:t>
            </a:r>
            <a:r>
              <a:rPr lang="en-GB" sz="2000" dirty="0"/>
              <a:t> and </a:t>
            </a:r>
            <a:r>
              <a:rPr lang="en-GB" sz="2000" b="1" dirty="0"/>
              <a:t>future</a:t>
            </a:r>
            <a:r>
              <a:rPr lang="en-GB" sz="2000" dirty="0"/>
              <a:t> climate in terms of </a:t>
            </a:r>
            <a:r>
              <a:rPr lang="en-GB" sz="2000" b="1" dirty="0"/>
              <a:t>Essential Climate Variables</a:t>
            </a:r>
            <a:r>
              <a:rPr lang="en-GB" sz="2000" dirty="0"/>
              <a:t> and </a:t>
            </a:r>
            <a:r>
              <a:rPr lang="en-GB" sz="2000" b="1" dirty="0"/>
              <a:t>derived climate </a:t>
            </a:r>
            <a:r>
              <a:rPr lang="en-GB" sz="2000" b="1" dirty="0" smtClean="0"/>
              <a:t>indicators, and many more…</a:t>
            </a:r>
            <a:r>
              <a:rPr lang="en-GB" sz="2000" dirty="0">
                <a:latin typeface="Calibri" panose="020F0502020204030204" pitchFamily="34" charset="0"/>
              </a:rPr>
              <a:t>to increase the </a:t>
            </a:r>
            <a:r>
              <a:rPr lang="en-GB" sz="2000" b="1" dirty="0">
                <a:latin typeface="Calibri-Bold"/>
              </a:rPr>
              <a:t>knowledge </a:t>
            </a:r>
            <a:r>
              <a:rPr lang="en-GB" sz="2000" dirty="0">
                <a:latin typeface="Calibri" panose="020F0502020204030204" pitchFamily="34" charset="0"/>
              </a:rPr>
              <a:t>base </a:t>
            </a:r>
            <a:r>
              <a:rPr lang="en-GB" sz="2000" dirty="0" smtClean="0">
                <a:latin typeface="Calibri" panose="020F0502020204030204" pitchFamily="34" charset="0"/>
              </a:rPr>
              <a:t>to support </a:t>
            </a:r>
            <a:r>
              <a:rPr lang="en-GB" sz="2000" b="1" dirty="0">
                <a:latin typeface="Calibri-Bold"/>
              </a:rPr>
              <a:t>adaptation </a:t>
            </a:r>
            <a:r>
              <a:rPr lang="en-GB" sz="2000" dirty="0">
                <a:latin typeface="Calibri" panose="020F0502020204030204" pitchFamily="34" charset="0"/>
              </a:rPr>
              <a:t>and </a:t>
            </a:r>
            <a:r>
              <a:rPr lang="en-GB" sz="2000" b="1" dirty="0">
                <a:latin typeface="Calibri-Bold"/>
              </a:rPr>
              <a:t>mitigation </a:t>
            </a:r>
            <a:r>
              <a:rPr lang="en-GB" sz="2000" dirty="0">
                <a:latin typeface="Calibri" panose="020F0502020204030204" pitchFamily="34" charset="0"/>
              </a:rPr>
              <a:t>policies.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GB" b="1" dirty="0"/>
          </a:p>
          <a:p>
            <a:pPr algn="ctr"/>
            <a:r>
              <a:rPr lang="en-GB" b="1" i="1" dirty="0">
                <a:hlinkClick r:id="rId2"/>
              </a:rPr>
              <a:t>https://climate.copernicus.eu/climate-data-store</a:t>
            </a:r>
            <a:endParaRPr lang="en-GB" b="1" i="1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710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CDS: Overview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3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94A3A6A2-0305-4FA9-9483-FAB39DEF7D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90" y="1665165"/>
            <a:ext cx="8286651" cy="3909717"/>
          </a:xfrm>
          <a:prstGeom prst="rect">
            <a:avLst/>
          </a:prstGeom>
        </p:spPr>
      </p:pic>
      <p:sp>
        <p:nvSpPr>
          <p:cNvPr id="7" name="Rectángulo 5">
            <a:extLst>
              <a:ext uri="{FF2B5EF4-FFF2-40B4-BE49-F238E27FC236}">
                <a16:creationId xmlns:a16="http://schemas.microsoft.com/office/drawing/2014/main" xmlns="" id="{D1F57C50-F64E-4A55-917C-F0A314B559BF}"/>
              </a:ext>
            </a:extLst>
          </p:cNvPr>
          <p:cNvSpPr/>
          <p:nvPr/>
        </p:nvSpPr>
        <p:spPr>
          <a:xfrm>
            <a:off x="1071569" y="2100277"/>
            <a:ext cx="18809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i="1" dirty="0">
                <a:solidFill>
                  <a:srgbClr val="C00000"/>
                </a:solidFill>
              </a:rPr>
              <a:t>Diversity of users </a:t>
            </a:r>
            <a:endParaRPr lang="es-ES" i="1" dirty="0">
              <a:solidFill>
                <a:srgbClr val="C00000"/>
              </a:solidFill>
            </a:endParaRPr>
          </a:p>
        </p:txBody>
      </p:sp>
      <p:sp>
        <p:nvSpPr>
          <p:cNvPr id="8" name="CuadroTexto 1">
            <a:extLst>
              <a:ext uri="{FF2B5EF4-FFF2-40B4-BE49-F238E27FC236}">
                <a16:creationId xmlns:a16="http://schemas.microsoft.com/office/drawing/2014/main" xmlns="" id="{3F9ADF22-5276-4842-A4D6-EB18960DA696}"/>
              </a:ext>
            </a:extLst>
          </p:cNvPr>
          <p:cNvSpPr txBox="1"/>
          <p:nvPr/>
        </p:nvSpPr>
        <p:spPr>
          <a:xfrm>
            <a:off x="457200" y="5644002"/>
            <a:ext cx="2245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C00000"/>
                </a:solidFill>
              </a:rPr>
              <a:t>Unified web interface</a:t>
            </a:r>
            <a:endParaRPr lang="es-ES" i="1" dirty="0">
              <a:solidFill>
                <a:srgbClr val="C00000"/>
              </a:solidFill>
            </a:endParaRPr>
          </a:p>
        </p:txBody>
      </p:sp>
      <p:sp>
        <p:nvSpPr>
          <p:cNvPr id="9" name="CuadroTexto 7">
            <a:extLst>
              <a:ext uri="{FF2B5EF4-FFF2-40B4-BE49-F238E27FC236}">
                <a16:creationId xmlns:a16="http://schemas.microsoft.com/office/drawing/2014/main" xmlns="" id="{7B214DD3-16FD-4173-B00B-068EC103A01B}"/>
              </a:ext>
            </a:extLst>
          </p:cNvPr>
          <p:cNvSpPr txBox="1"/>
          <p:nvPr/>
        </p:nvSpPr>
        <p:spPr>
          <a:xfrm>
            <a:off x="3689070" y="5252899"/>
            <a:ext cx="241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C00000"/>
                </a:solidFill>
              </a:rPr>
              <a:t>Operational Framework</a:t>
            </a:r>
            <a:endParaRPr lang="es-ES" i="1" dirty="0">
              <a:solidFill>
                <a:srgbClr val="C00000"/>
              </a:solidFill>
            </a:endParaRPr>
          </a:p>
        </p:txBody>
      </p:sp>
      <p:sp>
        <p:nvSpPr>
          <p:cNvPr id="10" name="Rectángulo 6">
            <a:extLst>
              <a:ext uri="{FF2B5EF4-FFF2-40B4-BE49-F238E27FC236}">
                <a16:creationId xmlns:a16="http://schemas.microsoft.com/office/drawing/2014/main" xmlns="" id="{0CF8D8B7-85BC-4261-8B48-47EC999918D6}"/>
              </a:ext>
            </a:extLst>
          </p:cNvPr>
          <p:cNvSpPr/>
          <p:nvPr/>
        </p:nvSpPr>
        <p:spPr>
          <a:xfrm>
            <a:off x="5053226" y="475980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i="1" dirty="0">
                <a:solidFill>
                  <a:srgbClr val="C00000"/>
                </a:solidFill>
              </a:rPr>
              <a:t>Data Interoperability &amp; Standard Services</a:t>
            </a:r>
            <a:endParaRPr lang="es-ES" i="1" dirty="0">
              <a:solidFill>
                <a:srgbClr val="C00000"/>
              </a:solidFill>
            </a:endParaRPr>
          </a:p>
        </p:txBody>
      </p:sp>
      <p:sp>
        <p:nvSpPr>
          <p:cNvPr id="11" name="Rectángulo 4">
            <a:extLst>
              <a:ext uri="{FF2B5EF4-FFF2-40B4-BE49-F238E27FC236}">
                <a16:creationId xmlns:a16="http://schemas.microsoft.com/office/drawing/2014/main" xmlns="" id="{AF7AD6AD-B6A8-4D30-A304-961693F3D158}"/>
              </a:ext>
            </a:extLst>
          </p:cNvPr>
          <p:cNvSpPr/>
          <p:nvPr/>
        </p:nvSpPr>
        <p:spPr>
          <a:xfrm>
            <a:off x="6633031" y="1314526"/>
            <a:ext cx="19739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i="1" dirty="0">
                <a:solidFill>
                  <a:srgbClr val="C00000"/>
                </a:solidFill>
              </a:rPr>
              <a:t>Distributed system</a:t>
            </a:r>
            <a:endParaRPr lang="es-ES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937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CDS: Data Scope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4</a:t>
            </a:fld>
            <a:endParaRPr lang="en-US"/>
          </a:p>
        </p:txBody>
      </p:sp>
      <p:pic>
        <p:nvPicPr>
          <p:cNvPr id="6" name="Imagen 13">
            <a:extLst>
              <a:ext uri="{FF2B5EF4-FFF2-40B4-BE49-F238E27FC236}">
                <a16:creationId xmlns:a16="http://schemas.microsoft.com/office/drawing/2014/main" xmlns="" id="{C2AD249E-D78F-4894-B0FA-362B4725B0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818" y="1531266"/>
            <a:ext cx="7008727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01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CDS: Data Challenges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5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6EC205CB-E335-4184-9573-BD35ED0BCE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4927" y="1663266"/>
            <a:ext cx="9181727" cy="4177975"/>
          </a:xfrm>
          <a:prstGeom prst="rect">
            <a:avLst/>
          </a:prstGeom>
        </p:spPr>
      </p:pic>
      <p:sp>
        <p:nvSpPr>
          <p:cNvPr id="6" name="Rectángulo 8">
            <a:extLst>
              <a:ext uri="{FF2B5EF4-FFF2-40B4-BE49-F238E27FC236}">
                <a16:creationId xmlns:a16="http://schemas.microsoft.com/office/drawing/2014/main" xmlns="" id="{8948D81C-C275-4F93-B8FC-93A50ADB90A8}"/>
              </a:ext>
            </a:extLst>
          </p:cNvPr>
          <p:cNvSpPr/>
          <p:nvPr/>
        </p:nvSpPr>
        <p:spPr>
          <a:xfrm>
            <a:off x="6660232" y="4500371"/>
            <a:ext cx="23061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i="1" dirty="0" err="1">
                <a:solidFill>
                  <a:srgbClr val="C00000"/>
                </a:solidFill>
              </a:rPr>
              <a:t>Large</a:t>
            </a:r>
            <a:r>
              <a:rPr lang="es-ES" i="1" dirty="0">
                <a:solidFill>
                  <a:srgbClr val="C00000"/>
                </a:solidFill>
              </a:rPr>
              <a:t> </a:t>
            </a:r>
            <a:r>
              <a:rPr lang="es-ES" i="1" dirty="0" err="1">
                <a:solidFill>
                  <a:srgbClr val="C00000"/>
                </a:solidFill>
              </a:rPr>
              <a:t>amounts</a:t>
            </a:r>
            <a:r>
              <a:rPr lang="es-ES" i="1" dirty="0">
                <a:solidFill>
                  <a:srgbClr val="C00000"/>
                </a:solidFill>
              </a:rPr>
              <a:t> </a:t>
            </a:r>
            <a:r>
              <a:rPr lang="es-ES" i="1" dirty="0" err="1">
                <a:solidFill>
                  <a:srgbClr val="C00000"/>
                </a:solidFill>
              </a:rPr>
              <a:t>of</a:t>
            </a:r>
            <a:r>
              <a:rPr lang="es-ES" i="1" dirty="0">
                <a:solidFill>
                  <a:srgbClr val="C00000"/>
                </a:solidFill>
              </a:rPr>
              <a:t> data</a:t>
            </a:r>
          </a:p>
        </p:txBody>
      </p:sp>
      <p:sp>
        <p:nvSpPr>
          <p:cNvPr id="7" name="CuadroTexto 4">
            <a:extLst>
              <a:ext uri="{FF2B5EF4-FFF2-40B4-BE49-F238E27FC236}">
                <a16:creationId xmlns:a16="http://schemas.microsoft.com/office/drawing/2014/main" xmlns="" id="{36B5CDB2-FD50-45D2-A28F-0F71816FBCBD}"/>
              </a:ext>
            </a:extLst>
          </p:cNvPr>
          <p:cNvSpPr txBox="1"/>
          <p:nvPr/>
        </p:nvSpPr>
        <p:spPr>
          <a:xfrm>
            <a:off x="719831" y="1517516"/>
            <a:ext cx="20220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i="1" dirty="0" err="1">
                <a:solidFill>
                  <a:srgbClr val="C00000"/>
                </a:solidFill>
              </a:rPr>
              <a:t>Diversity</a:t>
            </a:r>
            <a:r>
              <a:rPr lang="es-ES" i="1" dirty="0">
                <a:solidFill>
                  <a:srgbClr val="C00000"/>
                </a:solidFill>
              </a:rPr>
              <a:t> </a:t>
            </a:r>
            <a:r>
              <a:rPr lang="es-ES" i="1" dirty="0" err="1">
                <a:solidFill>
                  <a:srgbClr val="C00000"/>
                </a:solidFill>
              </a:rPr>
              <a:t>of</a:t>
            </a:r>
            <a:r>
              <a:rPr lang="es-ES" i="1" dirty="0">
                <a:solidFill>
                  <a:srgbClr val="C00000"/>
                </a:solidFill>
              </a:rPr>
              <a:t> </a:t>
            </a:r>
            <a:r>
              <a:rPr lang="es-ES" i="1" dirty="0" err="1">
                <a:solidFill>
                  <a:srgbClr val="C00000"/>
                </a:solidFill>
              </a:rPr>
              <a:t>formats</a:t>
            </a:r>
            <a:endParaRPr lang="es-ES" i="1" dirty="0">
              <a:solidFill>
                <a:srgbClr val="C00000"/>
              </a:solidFill>
            </a:endParaRPr>
          </a:p>
        </p:txBody>
      </p:sp>
      <p:sp>
        <p:nvSpPr>
          <p:cNvPr id="8" name="Rectángulo 9">
            <a:extLst>
              <a:ext uri="{FF2B5EF4-FFF2-40B4-BE49-F238E27FC236}">
                <a16:creationId xmlns:a16="http://schemas.microsoft.com/office/drawing/2014/main" xmlns="" id="{1DAF9A41-6C23-49FF-82FA-A6CCCF169871}"/>
              </a:ext>
            </a:extLst>
          </p:cNvPr>
          <p:cNvSpPr/>
          <p:nvPr/>
        </p:nvSpPr>
        <p:spPr>
          <a:xfrm>
            <a:off x="1099716" y="5656575"/>
            <a:ext cx="28584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i="1" dirty="0" err="1">
                <a:solidFill>
                  <a:srgbClr val="C00000"/>
                </a:solidFill>
              </a:rPr>
              <a:t>Heterogeneous</a:t>
            </a:r>
            <a:r>
              <a:rPr lang="es-ES" i="1" dirty="0">
                <a:solidFill>
                  <a:srgbClr val="C00000"/>
                </a:solidFill>
              </a:rPr>
              <a:t> data </a:t>
            </a:r>
            <a:r>
              <a:rPr lang="es-ES" i="1" dirty="0" err="1">
                <a:solidFill>
                  <a:srgbClr val="C00000"/>
                </a:solidFill>
              </a:rPr>
              <a:t>sources</a:t>
            </a:r>
            <a:endParaRPr lang="es-ES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657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CDS: Development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6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6014" y="1847778"/>
            <a:ext cx="5326269" cy="35840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0597" y="1632947"/>
            <a:ext cx="358861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/>
              <a:t>Using Agile Methodology… </a:t>
            </a:r>
          </a:p>
          <a:p>
            <a:endParaRPr lang="en-GB" sz="28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 smtClean="0"/>
              <a:t>Incremental/Flexible approach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 smtClean="0"/>
              <a:t>Continuous Stakeholder interaction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 smtClean="0"/>
              <a:t>Prioritised list of tasks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531155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CDS : Standards-based components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7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80998" y="5355772"/>
            <a:ext cx="86205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i="1" dirty="0" smtClean="0"/>
              <a:t>Catalogue contents will be available for ‘harvesting’</a:t>
            </a:r>
          </a:p>
          <a:p>
            <a:r>
              <a:rPr lang="en-GB" sz="2000" i="1" dirty="0" smtClean="0"/>
              <a:t>CDS </a:t>
            </a:r>
            <a:r>
              <a:rPr lang="en-GB" sz="2000" i="1" dirty="0"/>
              <a:t>will  export </a:t>
            </a:r>
            <a:r>
              <a:rPr lang="en-GB" sz="2000" i="1" dirty="0" smtClean="0"/>
              <a:t>Inspire </a:t>
            </a:r>
            <a:r>
              <a:rPr lang="en-GB" sz="2000" i="1" dirty="0"/>
              <a:t>compliant ISO records and support standards based data services (</a:t>
            </a:r>
            <a:r>
              <a:rPr lang="en-GB" sz="2000" i="1" dirty="0" smtClean="0"/>
              <a:t>w*s) for greater interoperability</a:t>
            </a:r>
            <a:endParaRPr lang="en-GB" sz="2000" i="1" dirty="0"/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xmlns="" id="{806B6829-7919-485D-B7D2-82027FAC0A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594" y="1328808"/>
            <a:ext cx="4896544" cy="3928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60AFF755-D247-43DB-957A-C60389C34065}"/>
              </a:ext>
            </a:extLst>
          </p:cNvPr>
          <p:cNvSpPr txBox="1">
            <a:spLocks/>
          </p:cNvSpPr>
          <p:nvPr/>
        </p:nvSpPr>
        <p:spPr>
          <a:xfrm>
            <a:off x="5733544" y="1639735"/>
            <a:ext cx="3069262" cy="3744416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r>
              <a:rPr lang="en-GB" sz="2200" dirty="0"/>
              <a:t>Metadata </a:t>
            </a:r>
            <a:r>
              <a:rPr lang="en-GB" sz="2200" b="1" dirty="0"/>
              <a:t>Catalogue records</a:t>
            </a:r>
            <a:r>
              <a:rPr lang="en-GB" sz="2200" dirty="0"/>
              <a:t>: ISO19115+INSPIRE    -&gt; CSW.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200" dirty="0"/>
              <a:t>Data </a:t>
            </a:r>
            <a:r>
              <a:rPr lang="en-GB" sz="2200" b="1" dirty="0"/>
              <a:t>Request form </a:t>
            </a:r>
            <a:r>
              <a:rPr lang="en-GB" sz="2200" dirty="0"/>
              <a:t>specification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200" b="1" dirty="0"/>
              <a:t>Data Download Service </a:t>
            </a:r>
            <a:r>
              <a:rPr lang="en-GB" sz="2200" dirty="0"/>
              <a:t>-&gt; URL to internal or remote repositories.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200" b="1" dirty="0"/>
              <a:t>INSPIRE Compliant Data Services.</a:t>
            </a:r>
            <a:r>
              <a:rPr lang="en-GB" sz="2200" dirty="0"/>
              <a:t> W(x)S</a:t>
            </a:r>
          </a:p>
          <a:p>
            <a:pPr marL="0" indent="0">
              <a:buNone/>
            </a:pPr>
            <a:r>
              <a:rPr lang="en-GB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776225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CDS : Dataset Granularity is an Issue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8</a:t>
            </a:fld>
            <a:endParaRPr lang="en-US"/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xmlns="" id="{44036DD2-365B-443B-BD01-E5AA2CEAC8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93" y="1417638"/>
            <a:ext cx="7951814" cy="493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863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CDS Dataset: C3S </a:t>
            </a:r>
            <a:r>
              <a:rPr lang="en-GB" dirty="0"/>
              <a:t>Seasonal Forecast Data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9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357116" y="1603656"/>
            <a:ext cx="847852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Seasonal Forecast data is a </a:t>
            </a:r>
            <a:r>
              <a:rPr lang="en-GB" sz="2000" b="1" dirty="0" smtClean="0"/>
              <a:t>major dataset and service</a:t>
            </a:r>
            <a:r>
              <a:rPr lang="en-GB" sz="2000" dirty="0" smtClean="0"/>
              <a:t>  for C3S/CDS</a:t>
            </a:r>
          </a:p>
          <a:p>
            <a:endParaRPr lang="en-GB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 smtClean="0"/>
              <a:t>5 institutions</a:t>
            </a:r>
            <a:r>
              <a:rPr lang="en-GB" sz="2000" dirty="0" smtClean="0"/>
              <a:t> (ECMWF, Met Office, MF, DWD, CMCC) will provide Seasonal Forecast data to C3S, which will be used to produce products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Need to build a </a:t>
            </a:r>
            <a:r>
              <a:rPr lang="en-GB" sz="2000" b="1" dirty="0" smtClean="0"/>
              <a:t>consistent</a:t>
            </a:r>
            <a:r>
              <a:rPr lang="en-GB" sz="2000" dirty="0" smtClean="0"/>
              <a:t> archive for users, and </a:t>
            </a:r>
            <a:r>
              <a:rPr lang="en-GB" sz="2000" b="1" dirty="0" smtClean="0"/>
              <a:t>operationally</a:t>
            </a:r>
            <a:r>
              <a:rPr lang="en-GB" sz="2000" dirty="0" smtClean="0"/>
              <a:t> produce multi-system products</a:t>
            </a:r>
          </a:p>
          <a:p>
            <a:endParaRPr lang="en-GB" sz="2000" dirty="0" smtClean="0"/>
          </a:p>
          <a:p>
            <a:r>
              <a:rPr lang="en-GB" sz="2000" dirty="0" smtClean="0"/>
              <a:t>We have therefore engaged early with data providers and developed 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A</a:t>
            </a:r>
            <a:r>
              <a:rPr lang="en-GB" sz="2000" dirty="0" smtClean="0"/>
              <a:t> </a:t>
            </a:r>
            <a:r>
              <a:rPr lang="en-GB" sz="2000" b="1" dirty="0" err="1" smtClean="0"/>
              <a:t>netCDF</a:t>
            </a:r>
            <a:r>
              <a:rPr lang="en-GB" sz="2000" b="1" dirty="0" smtClean="0"/>
              <a:t> standard</a:t>
            </a:r>
            <a:r>
              <a:rPr lang="en-GB" sz="2000" dirty="0" smtClean="0"/>
              <a:t> </a:t>
            </a:r>
            <a:r>
              <a:rPr lang="en-GB" sz="2000" dirty="0"/>
              <a:t>for </a:t>
            </a:r>
            <a:r>
              <a:rPr lang="en-GB" sz="2000" dirty="0" smtClean="0"/>
              <a:t>C3S Seasonal Forecast data </a:t>
            </a:r>
            <a:r>
              <a:rPr lang="en-GB" sz="2000" dirty="0"/>
              <a:t>providers </a:t>
            </a:r>
            <a:r>
              <a:rPr lang="en-GB" sz="2000" dirty="0" smtClean="0"/>
              <a:t>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Uses netCDF4 “classic” format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based on </a:t>
            </a:r>
            <a:r>
              <a:rPr lang="en-GB" sz="2000" b="1" i="1" dirty="0" smtClean="0"/>
              <a:t>existing conventions </a:t>
            </a:r>
            <a:r>
              <a:rPr lang="en-GB" sz="2000" dirty="0" smtClean="0"/>
              <a:t>CF-1.6, SPECS, CMIP…</a:t>
            </a:r>
          </a:p>
          <a:p>
            <a:r>
              <a:rPr lang="en-GB" sz="2000" dirty="0" smtClean="0">
                <a:hlinkClick r:id="rId2"/>
              </a:rPr>
              <a:t>https://software.ecmwf.int/wiki/display/C3SS/Guide+to+NetCDF+encoding+for+C3S+providers</a:t>
            </a:r>
            <a:endParaRPr lang="en-GB" sz="2000" dirty="0" smtClean="0"/>
          </a:p>
          <a:p>
            <a:r>
              <a:rPr lang="en-GB" sz="2000" i="1" dirty="0" smtClean="0"/>
              <a:t>(ECMWF web login required and may need to request access)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80716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2197</TotalTime>
  <Words>857</Words>
  <Application>Microsoft Office PowerPoint</Application>
  <PresentationFormat>On-screen Show (4:3)</PresentationFormat>
  <Paragraphs>183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Calibri-Bold</vt:lpstr>
      <vt:lpstr>blank</vt:lpstr>
      <vt:lpstr>PowerPoint Presentation</vt:lpstr>
      <vt:lpstr>Copernicus Services Background</vt:lpstr>
      <vt:lpstr>CDS: Overview</vt:lpstr>
      <vt:lpstr>CDS: Data Scope</vt:lpstr>
      <vt:lpstr>CDS: Data Challenges</vt:lpstr>
      <vt:lpstr>CDS: Development</vt:lpstr>
      <vt:lpstr>CDS : Standards-based components</vt:lpstr>
      <vt:lpstr>CDS : Dataset Granularity is an Issue</vt:lpstr>
      <vt:lpstr>CDS Dataset: C3S Seasonal Forecast Data</vt:lpstr>
      <vt:lpstr>CDS Dataset: C3S netCDF standard for Seasonal Data</vt:lpstr>
      <vt:lpstr>CDS Dataset: C3S Seasonal Forecast Data</vt:lpstr>
      <vt:lpstr>C3S netCDF Checker</vt:lpstr>
      <vt:lpstr>The CDS Toolbox</vt:lpstr>
      <vt:lpstr>CDS: The Toolbox</vt:lpstr>
      <vt:lpstr>Toolbox CDM</vt:lpstr>
      <vt:lpstr>ECMWF Metadata Recommendations</vt:lpstr>
      <vt:lpstr>Summary</vt:lpstr>
      <vt:lpstr>PowerPoint Presentation</vt:lpstr>
      <vt:lpstr>Links</vt:lpstr>
    </vt:vector>
  </TitlesOfParts>
  <Company>World Meteorological Organization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Foreman</dc:creator>
  <cp:lastModifiedBy>Kevin Marsh</cp:lastModifiedBy>
  <cp:revision>45</cp:revision>
  <dcterms:created xsi:type="dcterms:W3CDTF">2017-08-23T09:47:05Z</dcterms:created>
  <dcterms:modified xsi:type="dcterms:W3CDTF">2017-09-30T19:10:37Z</dcterms:modified>
</cp:coreProperties>
</file>